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57" r:id="rId3"/>
    <p:sldId id="258" r:id="rId4"/>
    <p:sldId id="326" r:id="rId5"/>
    <p:sldId id="259" r:id="rId6"/>
    <p:sldId id="262" r:id="rId7"/>
    <p:sldId id="336" r:id="rId8"/>
    <p:sldId id="263" r:id="rId9"/>
    <p:sldId id="264" r:id="rId10"/>
    <p:sldId id="266" r:id="rId11"/>
    <p:sldId id="312" r:id="rId12"/>
    <p:sldId id="296" r:id="rId13"/>
    <p:sldId id="327" r:id="rId14"/>
    <p:sldId id="314" r:id="rId15"/>
    <p:sldId id="337" r:id="rId16"/>
    <p:sldId id="297" r:id="rId17"/>
    <p:sldId id="339" r:id="rId18"/>
    <p:sldId id="340" r:id="rId19"/>
    <p:sldId id="345" r:id="rId20"/>
    <p:sldId id="356" r:id="rId21"/>
    <p:sldId id="367" r:id="rId22"/>
    <p:sldId id="274" r:id="rId23"/>
    <p:sldId id="329" r:id="rId24"/>
    <p:sldId id="298" r:id="rId25"/>
    <p:sldId id="309" r:id="rId26"/>
    <p:sldId id="299" r:id="rId27"/>
    <p:sldId id="322" r:id="rId28"/>
    <p:sldId id="324" r:id="rId29"/>
    <p:sldId id="318" r:id="rId30"/>
    <p:sldId id="319" r:id="rId31"/>
    <p:sldId id="320" r:id="rId32"/>
    <p:sldId id="317" r:id="rId33"/>
    <p:sldId id="323" r:id="rId34"/>
    <p:sldId id="330" r:id="rId35"/>
    <p:sldId id="267" r:id="rId36"/>
    <p:sldId id="268" r:id="rId37"/>
    <p:sldId id="332" r:id="rId38"/>
    <p:sldId id="331" r:id="rId39"/>
    <p:sldId id="333" r:id="rId40"/>
    <p:sldId id="347" r:id="rId41"/>
    <p:sldId id="334" r:id="rId42"/>
    <p:sldId id="335" r:id="rId43"/>
    <p:sldId id="346" r:id="rId44"/>
    <p:sldId id="341" r:id="rId45"/>
    <p:sldId id="343" r:id="rId46"/>
    <p:sldId id="358" r:id="rId47"/>
    <p:sldId id="349" r:id="rId48"/>
    <p:sldId id="350" r:id="rId49"/>
    <p:sldId id="352" r:id="rId50"/>
    <p:sldId id="353" r:id="rId51"/>
    <p:sldId id="355" r:id="rId52"/>
    <p:sldId id="354" r:id="rId53"/>
    <p:sldId id="359" r:id="rId54"/>
    <p:sldId id="361" r:id="rId55"/>
    <p:sldId id="360" r:id="rId56"/>
    <p:sldId id="363" r:id="rId57"/>
    <p:sldId id="364" r:id="rId58"/>
    <p:sldId id="362" r:id="rId59"/>
    <p:sldId id="369" r:id="rId60"/>
    <p:sldId id="365" r:id="rId61"/>
    <p:sldId id="366" r:id="rId62"/>
    <p:sldId id="368" r:id="rId63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3"/>
    <p:restoredTop sz="94653"/>
  </p:normalViewPr>
  <p:slideViewPr>
    <p:cSldViewPr snapToGrid="0">
      <p:cViewPr varScale="1">
        <p:scale>
          <a:sx n="146" d="100"/>
          <a:sy n="146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5C61E-72E8-5B4E-9A1F-815D9B9B6025}" type="datetimeFigureOut">
              <a:rPr lang="en-KE" smtClean="0"/>
              <a:t>26/09/2024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44804-5D94-984C-BFA0-04A5EAD19047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432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44804-5D94-984C-BFA0-04A5EAD19047}" type="slidenum">
              <a:rPr lang="en-KE" smtClean="0"/>
              <a:t>59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1374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7CBC-AB88-0B55-6C3A-772EB28CB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B78E1-0A0C-D9C3-E550-857D9CBED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E066E-92B9-C61F-4FF3-984CA4B8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863CC-53DD-FAFA-E36A-C982D580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91E73-0F55-CB69-51CF-0888D3F7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0388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F6C3-9105-E05C-2D63-E9D72427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ECED8-B8C5-8356-15B1-C609F146D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DA4FA-6C11-6E27-8ED7-F2B5FCEA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C5B02-AEDB-16E2-0C67-DD4D5B08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8A801-3076-1C59-7BAE-BD6E93FE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2177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2C6728-EC50-F1C3-348B-69261D4D4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8D9A7-1F95-3CD9-9BD5-7EE19EEC1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40C3F-74F0-9268-53FB-BD727D4E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C9E2C-82AB-C4DE-D41B-1C0F324B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74FCC-B081-9A22-3278-705EC65E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0205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64BA-378B-D96B-D1EB-CE5CA2296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2DA2-F00C-703F-D661-FFA3088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D5E3-4C40-6DCF-ACFD-777769ED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6D4B-2CE2-B8DB-CAF0-2C7D3493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2B8F-EA89-7F63-0112-10CFF7E3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7972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8859-B12D-0FA8-384F-54BF5302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718A-9322-54AA-9217-4D255518B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FC86C-5176-B691-3971-4F69F235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5ED3D-4824-0ECE-66E2-E01A3524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8492D-5913-D9C7-EB4F-4D6FC1F3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5179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8555-C492-17F0-73A1-8AF2A16C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AFED-9D2B-C6F0-A8B2-8114CE8B6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2D715-25E1-8D93-5FFD-18506B6A4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CEF32-1B9F-6715-192A-1FDE1018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7C059-05FD-F1A9-2A16-D4F9275A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99BC9-72E5-53E2-BEAB-5ECEFB4A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7516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8D69-F24B-1F9F-D254-ECE38BF4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C4DF6-82F3-9AC0-2B87-DDE0A6D9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5CE2E-7D1A-0229-65AE-A8F643CE0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3792A-6F43-3E85-8A14-F11879193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F9225-66D0-41CC-1417-B7C702592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FFE84-C627-F1F7-92B2-464A9A5D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C672E-1DBA-2542-5BA3-8B75B118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78275-3728-46EC-F82B-FC37FD35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0769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DC31-C63A-E26B-F681-0319B38C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07235-323B-B42A-709C-07848A30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EEA86-D1F7-749A-6AEC-0A1E7057F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ABDD4-5B84-F38B-F2B9-4026AD8D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6455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BCE4C4-7961-40E2-A324-391AE5DAC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3ECC1-699E-59FF-8B12-4CF4A3A8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C979B-7FE9-EEA2-0DF6-7AA357251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299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32A5-640D-D3C8-26D3-BDD5C238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7A461-5D86-B112-E910-FE24E90F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51986-BC52-0F50-AAAA-E11E679F9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1880E-953F-C37E-FA9D-B65FD8DF6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80A59-3F06-53DF-A505-B725F5D87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93CE-0F94-D874-5990-E191B163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0107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3040-FC7D-4A96-74B8-468F73BE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055E29-628C-8C39-DE57-124703B53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B5DE6-6A75-C461-3C43-50EA641C2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3F992-CA61-A1F9-CB56-BA39E3D3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C4D9E-17BC-60F0-DA8C-2AECCE67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5DFCE-1C30-824D-54F8-0D04F7E5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0260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36368-6EAD-68CF-EACF-55BAEBAD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3044-AED3-738B-98E4-B508B0556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9A06-2C9A-D33A-E998-44F86BDC8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736EC4-7AAE-3140-A78C-F40FD6C984E1}" type="datetimeFigureOut">
              <a:rPr lang="en-KE" smtClean="0"/>
              <a:t>25/09/2024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F7D29-F004-7022-51B5-5BE2FE83F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B641C-A4ED-9D30-E64D-F42F8C9D0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FDAB20-4A65-D34F-9FD3-7EEB7C79843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5421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1E080-8FD6-099F-6AD1-DF248250F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0110"/>
            <a:ext cx="9144000" cy="2889853"/>
          </a:xfrm>
        </p:spPr>
        <p:txBody>
          <a:bodyPr>
            <a:normAutofit fontScale="90000"/>
          </a:bodyPr>
          <a:lstStyle/>
          <a:p>
            <a:br>
              <a:rPr lang="en-KE" sz="4000" b="1" dirty="0">
                <a:solidFill>
                  <a:srgbClr val="0070C0"/>
                </a:solidFill>
              </a:rPr>
            </a:br>
            <a:br>
              <a:rPr lang="en-KE" sz="4000" b="1" dirty="0">
                <a:solidFill>
                  <a:srgbClr val="0070C0"/>
                </a:solidFill>
              </a:rPr>
            </a:br>
            <a:br>
              <a:rPr lang="en-KE" sz="4000" b="1" dirty="0">
                <a:solidFill>
                  <a:srgbClr val="0070C0"/>
                </a:solidFill>
              </a:rPr>
            </a:br>
            <a:r>
              <a:rPr lang="en-KE" sz="4400" b="1" dirty="0">
                <a:solidFill>
                  <a:srgbClr val="0070C0"/>
                </a:solidFill>
              </a:rPr>
              <a:t>KENTS Presentation</a:t>
            </a:r>
            <a:br>
              <a:rPr lang="en-KE" sz="4400" b="1" dirty="0">
                <a:solidFill>
                  <a:srgbClr val="0070C0"/>
                </a:solidFill>
              </a:rPr>
            </a:br>
            <a:br>
              <a:rPr lang="en-KE" sz="4400" b="1" dirty="0">
                <a:solidFill>
                  <a:srgbClr val="0070C0"/>
                </a:solidFill>
              </a:rPr>
            </a:br>
            <a:r>
              <a:rPr lang="en-KE" sz="4400" b="1" dirty="0">
                <a:solidFill>
                  <a:srgbClr val="0070C0"/>
                </a:solidFill>
              </a:rPr>
              <a:t>Artificial Intelligence in Medicine</a:t>
            </a:r>
            <a:br>
              <a:rPr lang="en-KE" sz="4400" b="1" dirty="0">
                <a:solidFill>
                  <a:srgbClr val="0070C0"/>
                </a:solidFill>
              </a:rPr>
            </a:br>
            <a:r>
              <a:rPr lang="en-KE" sz="4400" b="1" dirty="0">
                <a:solidFill>
                  <a:srgbClr val="0070C0"/>
                </a:solidFill>
              </a:rPr>
              <a:t>Practical Approaches &amp; Opportunities</a:t>
            </a:r>
            <a:br>
              <a:rPr lang="en-KE" sz="4400" b="1" dirty="0">
                <a:solidFill>
                  <a:srgbClr val="0070C0"/>
                </a:solidFill>
              </a:rPr>
            </a:br>
            <a:endParaRPr lang="en-KE" sz="4400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82001-73C1-6152-28B4-EF4259F880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KE" b="1" dirty="0">
                <a:solidFill>
                  <a:srgbClr val="002060"/>
                </a:solidFill>
              </a:rPr>
              <a:t>Idris Chikophe</a:t>
            </a:r>
          </a:p>
          <a:p>
            <a:r>
              <a:rPr lang="en-KE" b="1" dirty="0">
                <a:solidFill>
                  <a:srgbClr val="002060"/>
                </a:solidFill>
              </a:rPr>
              <a:t>Pediatric Cardiac Anesthesiologist</a:t>
            </a:r>
          </a:p>
          <a:p>
            <a:r>
              <a:rPr lang="en-KE" b="1" dirty="0">
                <a:solidFill>
                  <a:srgbClr val="002060"/>
                </a:solidFill>
              </a:rPr>
              <a:t>Critical Care Practitioner</a:t>
            </a:r>
          </a:p>
          <a:p>
            <a:r>
              <a:rPr lang="en-KE" b="1" dirty="0">
                <a:solidFill>
                  <a:srgbClr val="002060"/>
                </a:solidFill>
              </a:rPr>
              <a:t>AI Hobbyist</a:t>
            </a:r>
          </a:p>
          <a:p>
            <a:r>
              <a:rPr lang="en-KE" b="1" dirty="0">
                <a:solidFill>
                  <a:srgbClr val="002060"/>
                </a:solidFill>
              </a:rPr>
              <a:t>AKUHN </a:t>
            </a:r>
          </a:p>
        </p:txBody>
      </p:sp>
    </p:spTree>
    <p:extLst>
      <p:ext uri="{BB962C8B-B14F-4D97-AF65-F5344CB8AC3E}">
        <p14:creationId xmlns:p14="http://schemas.microsoft.com/office/powerpoint/2010/main" val="267133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4C09-B478-C5AA-5D2F-C4FE858A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Supervised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595AFF-7D51-9072-03E6-89D458356D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93241"/>
            <a:ext cx="5181600" cy="2390544"/>
          </a:xfrm>
        </p:spPr>
      </p:pic>
      <p:pic>
        <p:nvPicPr>
          <p:cNvPr id="14" name="Content Placeholder 1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A61405F-62F7-A66E-3146-1894F349C3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90689"/>
            <a:ext cx="4684776" cy="379553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0FB0B9-3FCD-359B-0D6A-9F4A82159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202" y="5726414"/>
            <a:ext cx="7772400" cy="7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0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EC14-018D-538E-4900-803B3E41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Variables</a:t>
            </a:r>
            <a:endParaRPr lang="en-KE" dirty="0">
              <a:solidFill>
                <a:srgbClr val="0070C0"/>
              </a:solidFill>
            </a:endParaRPr>
          </a:p>
        </p:txBody>
      </p:sp>
      <p:pic>
        <p:nvPicPr>
          <p:cNvPr id="6" name="Content Placeholder 5" descr="A screen shot of a medical monitor&#10;&#10;Description automatically generated">
            <a:extLst>
              <a:ext uri="{FF2B5EF4-FFF2-40B4-BE49-F238E27FC236}">
                <a16:creationId xmlns:a16="http://schemas.microsoft.com/office/drawing/2014/main" id="{9EAF21DA-027A-7E97-A5E8-C0E2C80FC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256" y="1825625"/>
            <a:ext cx="6077488" cy="4351338"/>
          </a:xfrm>
        </p:spPr>
      </p:pic>
    </p:spTree>
    <p:extLst>
      <p:ext uri="{BB962C8B-B14F-4D97-AF65-F5344CB8AC3E}">
        <p14:creationId xmlns:p14="http://schemas.microsoft.com/office/powerpoint/2010/main" val="256361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E5F4-7C3D-890B-0E94-C5C0B7CC7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Variables: 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AEB2-3605-77D3-C71A-7EABDAA30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KE" dirty="0"/>
              <a:t>Numerical: </a:t>
            </a:r>
            <a:r>
              <a:rPr lang="en-GB" dirty="0"/>
              <a:t>s</a:t>
            </a:r>
            <a:r>
              <a:rPr lang="en-KE" dirty="0"/>
              <a:t>calar(number) , vectors (lists)</a:t>
            </a:r>
          </a:p>
          <a:p>
            <a:pPr lvl="1"/>
            <a:endParaRPr lang="en-KE" dirty="0"/>
          </a:p>
          <a:p>
            <a:pPr lvl="1"/>
            <a:r>
              <a:rPr lang="en-KE" dirty="0"/>
              <a:t> Complex numerical (time series)</a:t>
            </a:r>
          </a:p>
          <a:p>
            <a:pPr lvl="2"/>
            <a:r>
              <a:rPr lang="en-GB" dirty="0"/>
              <a:t>H</a:t>
            </a:r>
            <a:r>
              <a:rPr lang="en-KE" dirty="0"/>
              <a:t>eart rate every 5 minutes?</a:t>
            </a:r>
          </a:p>
          <a:p>
            <a:pPr marL="914400" lvl="2" indent="0">
              <a:buNone/>
            </a:pPr>
            <a:endParaRPr lang="en-KE" dirty="0"/>
          </a:p>
          <a:p>
            <a:pPr lvl="1"/>
            <a:r>
              <a:rPr lang="en-KE" dirty="0"/>
              <a:t> Categorical: </a:t>
            </a:r>
            <a:r>
              <a:rPr lang="en-GB" dirty="0"/>
              <a:t>o</a:t>
            </a:r>
            <a:r>
              <a:rPr lang="en-KE" dirty="0"/>
              <a:t>rdinal, nominal </a:t>
            </a:r>
          </a:p>
          <a:p>
            <a:pPr lvl="1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8672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0640-BA6E-181A-F779-A4320779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Variables: Unstructured Data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E9EF-8C6E-EE07-E691-EBBEB0E0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E" dirty="0"/>
          </a:p>
        </p:txBody>
      </p:sp>
      <p:pic>
        <p:nvPicPr>
          <p:cNvPr id="4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B7F4BBF1-28DB-EB50-0BFB-D02ACE9C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4752"/>
            <a:ext cx="8864402" cy="50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various types of objects&#10;&#10;Description automatically generated">
            <a:extLst>
              <a:ext uri="{FF2B5EF4-FFF2-40B4-BE49-F238E27FC236}">
                <a16:creationId xmlns:a16="http://schemas.microsoft.com/office/drawing/2014/main" id="{6E9C2305-3470-AF7B-C297-61DAEB49C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012D9E-09BB-B63B-F064-A0089ACF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Current State of AI</a:t>
            </a:r>
            <a:endParaRPr lang="en-KE" dirty="0"/>
          </a:p>
        </p:txBody>
      </p:sp>
      <p:pic>
        <p:nvPicPr>
          <p:cNvPr id="8" name="Content Placeholder 7" descr="A paper with text and images&#10;&#10;Description automatically generated">
            <a:extLst>
              <a:ext uri="{FF2B5EF4-FFF2-40B4-BE49-F238E27FC236}">
                <a16:creationId xmlns:a16="http://schemas.microsoft.com/office/drawing/2014/main" id="{34747D6A-D18B-16E9-E487-02B4454EC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25" y="1825625"/>
            <a:ext cx="6451550" cy="4351338"/>
          </a:xfrm>
        </p:spPr>
      </p:pic>
    </p:spTree>
    <p:extLst>
      <p:ext uri="{BB962C8B-B14F-4D97-AF65-F5344CB8AC3E}">
        <p14:creationId xmlns:p14="http://schemas.microsoft.com/office/powerpoint/2010/main" val="152560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BB91-3F54-4CA0-68C7-0AE41DFD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Variables:Unstructured Data (Images)</a:t>
            </a:r>
          </a:p>
        </p:txBody>
      </p:sp>
      <p:pic>
        <p:nvPicPr>
          <p:cNvPr id="6" name="Content Placeholder 5" descr="A chest x-ray of a person&#10;&#10;Description automatically generated">
            <a:extLst>
              <a:ext uri="{FF2B5EF4-FFF2-40B4-BE49-F238E27FC236}">
                <a16:creationId xmlns:a16="http://schemas.microsoft.com/office/drawing/2014/main" id="{E3BB8155-8A8E-9E18-DBBC-3A813F625A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81200" y="2197260"/>
            <a:ext cx="4038600" cy="3331845"/>
          </a:xfrm>
        </p:spPr>
      </p:pic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172580-BEFB-DB07-1C69-BCAAEF192C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760164"/>
            <a:ext cx="4191000" cy="4206037"/>
          </a:xfrm>
        </p:spPr>
      </p:pic>
    </p:spTree>
    <p:extLst>
      <p:ext uri="{BB962C8B-B14F-4D97-AF65-F5344CB8AC3E}">
        <p14:creationId xmlns:p14="http://schemas.microsoft.com/office/powerpoint/2010/main" val="88689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D348AC-3319-8AEB-1DB1-93CD12491E5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2060"/>
            </a:solidFill>
          </a:ln>
        </p:spPr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Feature Extraction: Convolutions </a:t>
            </a:r>
          </a:p>
        </p:txBody>
      </p:sp>
      <p:pic>
        <p:nvPicPr>
          <p:cNvPr id="6" name="Content Placeholder 5" descr="A close-up of a ct scan&#10;&#10;Description automatically generated">
            <a:extLst>
              <a:ext uri="{FF2B5EF4-FFF2-40B4-BE49-F238E27FC236}">
                <a16:creationId xmlns:a16="http://schemas.microsoft.com/office/drawing/2014/main" id="{FC302F9F-8E46-3F1F-7674-FB981DFF2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98" y="1825625"/>
            <a:ext cx="8303803" cy="4351338"/>
          </a:xfrm>
        </p:spPr>
      </p:pic>
    </p:spTree>
    <p:extLst>
      <p:ext uri="{BB962C8B-B14F-4D97-AF65-F5344CB8AC3E}">
        <p14:creationId xmlns:p14="http://schemas.microsoft.com/office/powerpoint/2010/main" val="1045789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medical imaging&#10;&#10;Description automatically generated">
            <a:extLst>
              <a:ext uri="{FF2B5EF4-FFF2-40B4-BE49-F238E27FC236}">
                <a16:creationId xmlns:a16="http://schemas.microsoft.com/office/drawing/2014/main" id="{9F6845C0-B0D1-56F0-5035-0E2C376E3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close-up of an x-ray&#10;&#10;Description automatically generated">
            <a:extLst>
              <a:ext uri="{FF2B5EF4-FFF2-40B4-BE49-F238E27FC236}">
                <a16:creationId xmlns:a16="http://schemas.microsoft.com/office/drawing/2014/main" id="{2C25C176-80BD-DB33-8886-D3EA6A5A8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7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818-59AE-A08F-F173-661BC418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1D773-A819-574A-F2E3-F5F7955D9D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E" dirty="0"/>
              <a:t>Introduction, definitions &amp; historical perspectives </a:t>
            </a:r>
          </a:p>
          <a:p>
            <a:endParaRPr lang="en-KE" dirty="0"/>
          </a:p>
          <a:p>
            <a:r>
              <a:rPr lang="en-KE" dirty="0"/>
              <a:t>Current state of AI</a:t>
            </a:r>
          </a:p>
          <a:p>
            <a:endParaRPr lang="en-KE" dirty="0"/>
          </a:p>
          <a:p>
            <a:r>
              <a:rPr lang="en-KE" dirty="0"/>
              <a:t>Applications in Healthcare</a:t>
            </a:r>
          </a:p>
          <a:p>
            <a:endParaRPr lang="en-KE" dirty="0"/>
          </a:p>
          <a:p>
            <a:pPr lvl="1"/>
            <a:r>
              <a:rPr lang="en-GB" dirty="0"/>
              <a:t>A</a:t>
            </a:r>
            <a:r>
              <a:rPr lang="en-KE" dirty="0"/>
              <a:t>cademia</a:t>
            </a:r>
          </a:p>
          <a:p>
            <a:pPr lvl="1"/>
            <a:r>
              <a:rPr lang="en-GB" dirty="0"/>
              <a:t>R</a:t>
            </a:r>
            <a:r>
              <a:rPr lang="en-KE" dirty="0"/>
              <a:t>esearch </a:t>
            </a:r>
          </a:p>
          <a:p>
            <a:pPr lvl="1"/>
            <a:r>
              <a:rPr lang="en-KE" dirty="0"/>
              <a:t>Bedside</a:t>
            </a:r>
          </a:p>
          <a:p>
            <a:pPr lvl="1"/>
            <a:r>
              <a:rPr lang="en-KE" dirty="0"/>
              <a:t>Management</a:t>
            </a:r>
          </a:p>
          <a:p>
            <a:pPr lvl="1"/>
            <a:endParaRPr lang="en-K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822635-D2F3-EA57-3FF3-2DBAA44A5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KE" dirty="0"/>
              <a:t>Dark side of AI</a:t>
            </a:r>
          </a:p>
          <a:p>
            <a:endParaRPr lang="en-KE" dirty="0"/>
          </a:p>
          <a:p>
            <a:pPr lvl="1"/>
            <a:r>
              <a:rPr lang="en-GB" dirty="0"/>
              <a:t>Bias</a:t>
            </a:r>
          </a:p>
          <a:p>
            <a:pPr lvl="1"/>
            <a:r>
              <a:rPr lang="en-GB" dirty="0"/>
              <a:t>D</a:t>
            </a:r>
            <a:r>
              <a:rPr lang="en-KE" dirty="0"/>
              <a:t>ata quality</a:t>
            </a:r>
          </a:p>
          <a:p>
            <a:pPr lvl="1"/>
            <a:r>
              <a:rPr lang="en-KE" dirty="0"/>
              <a:t>Data shift</a:t>
            </a:r>
          </a:p>
          <a:p>
            <a:pPr lvl="1"/>
            <a:r>
              <a:rPr lang="en-KE" dirty="0"/>
              <a:t>Model shift</a:t>
            </a:r>
          </a:p>
          <a:p>
            <a:pPr lvl="1"/>
            <a:r>
              <a:rPr lang="en-GB" dirty="0"/>
              <a:t>B</a:t>
            </a:r>
            <a:r>
              <a:rPr lang="en-KE" dirty="0"/>
              <a:t>lack box effect</a:t>
            </a:r>
          </a:p>
          <a:p>
            <a:pPr marL="457200" lvl="1" indent="0">
              <a:buNone/>
            </a:pPr>
            <a:endParaRPr lang="en-KE" dirty="0"/>
          </a:p>
          <a:p>
            <a:r>
              <a:rPr lang="en-KE" dirty="0"/>
              <a:t>Ethical/ Legal</a:t>
            </a:r>
          </a:p>
          <a:p>
            <a:endParaRPr lang="en-KE" dirty="0"/>
          </a:p>
          <a:p>
            <a:pPr lvl="1"/>
            <a:r>
              <a:rPr lang="en-KE" dirty="0"/>
              <a:t>Who is calpbale when AI is wrong</a:t>
            </a:r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9084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mparison of a pair of lungs&#10;&#10;Description automatically generated with medium confidence">
            <a:extLst>
              <a:ext uri="{FF2B5EF4-FFF2-40B4-BE49-F238E27FC236}">
                <a16:creationId xmlns:a16="http://schemas.microsoft.com/office/drawing/2014/main" id="{6601D012-F8F3-AC46-816F-B70EEC56B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4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99F5-1A91-0644-E85D-BB16B8B5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4" name="VIDEO-2024-04-23-09-16-07">
            <a:hlinkClick r:id="" action="ppaction://media"/>
            <a:extLst>
              <a:ext uri="{FF2B5EF4-FFF2-40B4-BE49-F238E27FC236}">
                <a16:creationId xmlns:a16="http://schemas.microsoft.com/office/drawing/2014/main" id="{4DDD1812-6A0D-EE46-7CE6-FBC119CD8E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2884" y="1501165"/>
            <a:ext cx="2686232" cy="4747235"/>
          </a:xfrm>
        </p:spPr>
      </p:pic>
    </p:spTree>
    <p:extLst>
      <p:ext uri="{BB962C8B-B14F-4D97-AF65-F5344CB8AC3E}">
        <p14:creationId xmlns:p14="http://schemas.microsoft.com/office/powerpoint/2010/main" val="424809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E1EBA1-16C9-0FB8-3895-9A874861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215" y="558801"/>
            <a:ext cx="6571060" cy="1151467"/>
          </a:xfrm>
        </p:spPr>
        <p:txBody>
          <a:bodyPr>
            <a:normAutofit/>
          </a:bodyPr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Current State of AI</a:t>
            </a:r>
          </a:p>
        </p:txBody>
      </p:sp>
      <p:pic>
        <p:nvPicPr>
          <p:cNvPr id="11" name="Content Placeholder 10" descr="A diagram of a structure&#10;&#10;Description automatically generated">
            <a:extLst>
              <a:ext uri="{FF2B5EF4-FFF2-40B4-BE49-F238E27FC236}">
                <a16:creationId xmlns:a16="http://schemas.microsoft.com/office/drawing/2014/main" id="{9740A4F4-744A-0720-B8C7-801121F48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93876" y="3344918"/>
            <a:ext cx="3618310" cy="661811"/>
          </a:xfrm>
        </p:spPr>
      </p:pic>
      <p:pic>
        <p:nvPicPr>
          <p:cNvPr id="43" name="Content Placeholder 42" descr="A close-up of a document&#10;&#10;Description automatically generated">
            <a:extLst>
              <a:ext uri="{FF2B5EF4-FFF2-40B4-BE49-F238E27FC236}">
                <a16:creationId xmlns:a16="http://schemas.microsoft.com/office/drawing/2014/main" id="{4A897DCA-C02B-C5BB-3BA6-FA3210B9E0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5374" y="2028025"/>
            <a:ext cx="5370626" cy="4271174"/>
          </a:xfrm>
        </p:spPr>
      </p:pic>
    </p:spTree>
    <p:extLst>
      <p:ext uri="{BB962C8B-B14F-4D97-AF65-F5344CB8AC3E}">
        <p14:creationId xmlns:p14="http://schemas.microsoft.com/office/powerpoint/2010/main" val="362943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743B-5C46-9EB7-663C-CCF4B8E1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Variables:Unstructured Data (Text)</a:t>
            </a:r>
            <a:endParaRPr lang="en-KE" dirty="0"/>
          </a:p>
        </p:txBody>
      </p:sp>
      <p:pic>
        <p:nvPicPr>
          <p:cNvPr id="4" name="Content Placeholder 15">
            <a:extLst>
              <a:ext uri="{FF2B5EF4-FFF2-40B4-BE49-F238E27FC236}">
                <a16:creationId xmlns:a16="http://schemas.microsoft.com/office/drawing/2014/main" id="{36FAC86F-2FAC-539D-3E68-DC0456F3A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85" y="1741980"/>
            <a:ext cx="11162829" cy="41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4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A5E04-30EA-51DA-76F6-ACDBC71B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Current State of AI: Vectorization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734D39-7DB3-9734-88FB-94FC61FEA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151" y="1693511"/>
            <a:ext cx="4868563" cy="4999938"/>
          </a:xfrm>
        </p:spPr>
      </p:pic>
    </p:spTree>
    <p:extLst>
      <p:ext uri="{BB962C8B-B14F-4D97-AF65-F5344CB8AC3E}">
        <p14:creationId xmlns:p14="http://schemas.microsoft.com/office/powerpoint/2010/main" val="279414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AD6E-73DE-AFF7-56D4-07759E1A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Current State of AI: Vector Mathematics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665BCB-5E97-339F-24E9-4755E55C5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18" y="1690688"/>
            <a:ext cx="7164730" cy="1647303"/>
          </a:xfrm>
        </p:spPr>
      </p:pic>
    </p:spTree>
    <p:extLst>
      <p:ext uri="{BB962C8B-B14F-4D97-AF65-F5344CB8AC3E}">
        <p14:creationId xmlns:p14="http://schemas.microsoft.com/office/powerpoint/2010/main" val="255598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D065-3C5F-9E41-7DEC-BB80303B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NLU: Named Entity 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8FAE9-D370-840C-579B-AC334239C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554" y="1605954"/>
            <a:ext cx="5794409" cy="5252046"/>
          </a:xfrm>
        </p:spPr>
      </p:pic>
    </p:spTree>
    <p:extLst>
      <p:ext uri="{BB962C8B-B14F-4D97-AF65-F5344CB8AC3E}">
        <p14:creationId xmlns:p14="http://schemas.microsoft.com/office/powerpoint/2010/main" val="726474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8EF70-764A-0FF8-43FE-44B20D4B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Medical NLU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38BC92-9CAA-E9BF-E6EE-8B6B1F1B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492" y="1600201"/>
            <a:ext cx="8109017" cy="4525963"/>
          </a:xfrm>
        </p:spPr>
      </p:pic>
    </p:spTree>
    <p:extLst>
      <p:ext uri="{BB962C8B-B14F-4D97-AF65-F5344CB8AC3E}">
        <p14:creationId xmlns:p14="http://schemas.microsoft.com/office/powerpoint/2010/main" val="231200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18302E-EBF9-6AA0-7D54-D1DF0BE4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Application: Academia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4FF113-B7D2-3B73-82F1-E1947152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54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B5CD-7470-5298-7C5A-8F4D9A60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B0F0"/>
                </a:solidFill>
              </a:rPr>
              <a:t> </a:t>
            </a:r>
            <a:r>
              <a:rPr lang="en-KE" b="1" dirty="0">
                <a:solidFill>
                  <a:srgbClr val="0070C0"/>
                </a:solidFill>
              </a:rPr>
              <a:t>AI in Academia</a:t>
            </a:r>
            <a:br>
              <a:rPr lang="en-KE" b="1" dirty="0">
                <a:solidFill>
                  <a:srgbClr val="0070C0"/>
                </a:solidFill>
              </a:rPr>
            </a:br>
            <a:r>
              <a:rPr lang="en-KE" b="1" dirty="0">
                <a:solidFill>
                  <a:srgbClr val="0070C0"/>
                </a:solidFill>
              </a:rPr>
              <a:t>Reference Librarian (</a:t>
            </a:r>
            <a:r>
              <a:rPr lang="en-KE" sz="3600" b="1" dirty="0">
                <a:solidFill>
                  <a:srgbClr val="0070C0"/>
                </a:solidFill>
              </a:rPr>
              <a:t>RAG</a:t>
            </a:r>
            <a:r>
              <a:rPr lang="en-KE" b="1" dirty="0">
                <a:solidFill>
                  <a:srgbClr val="0070C0"/>
                </a:solidFill>
              </a:rPr>
              <a:t>)</a:t>
            </a:r>
            <a:endParaRPr lang="en-KE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263E3-6CA3-5119-6CE4-D577B7392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571" y="1825625"/>
            <a:ext cx="10360858" cy="4351338"/>
          </a:xfrm>
        </p:spPr>
      </p:pic>
    </p:spTree>
    <p:extLst>
      <p:ext uri="{BB962C8B-B14F-4D97-AF65-F5344CB8AC3E}">
        <p14:creationId xmlns:p14="http://schemas.microsoft.com/office/powerpoint/2010/main" val="154806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FA7C-154E-869B-77F4-C3EAC8AB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Introduction to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5260-9BD5-E463-34EE-07277CD32C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KE" dirty="0"/>
              <a:t>What is AI?</a:t>
            </a:r>
          </a:p>
          <a:p>
            <a:endParaRPr lang="en-KE" dirty="0"/>
          </a:p>
          <a:p>
            <a:pPr lvl="1"/>
            <a:r>
              <a:rPr lang="en-GB" dirty="0"/>
              <a:t>A</a:t>
            </a:r>
            <a:r>
              <a:rPr lang="en-KE" dirty="0"/>
              <a:t>bility of computers to perform tasks that usually require human intelligence</a:t>
            </a:r>
          </a:p>
          <a:p>
            <a:pPr lvl="1"/>
            <a:endParaRPr lang="en-KE" dirty="0"/>
          </a:p>
          <a:p>
            <a:pPr marL="0" indent="0">
              <a:buNone/>
            </a:pPr>
            <a:endParaRPr lang="en-KE" dirty="0"/>
          </a:p>
          <a:p>
            <a:endParaRPr lang="en-K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A0F64-CDD6-5723-45E6-6A474B2C4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endParaRPr lang="en-GB" dirty="0"/>
          </a:p>
          <a:p>
            <a:pPr lvl="1"/>
            <a:r>
              <a:rPr lang="en-GB" dirty="0"/>
              <a:t>S</a:t>
            </a:r>
            <a:r>
              <a:rPr lang="en-KE" dirty="0"/>
              <a:t>uch as the ability to examine an X-ray image and identify areas consistent with pathology (fractures)</a:t>
            </a:r>
          </a:p>
          <a:p>
            <a:pPr marL="457200" lvl="1" indent="0">
              <a:buNone/>
            </a:pP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93595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0647-C759-7022-4006-5FCE782B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AI in Academia</a:t>
            </a:r>
            <a:br>
              <a:rPr lang="en-KE" b="1" dirty="0">
                <a:solidFill>
                  <a:srgbClr val="0070C0"/>
                </a:solidFill>
              </a:rPr>
            </a:br>
            <a:r>
              <a:rPr lang="en-KE" b="1" dirty="0">
                <a:solidFill>
                  <a:srgbClr val="0070C0"/>
                </a:solidFill>
              </a:rPr>
              <a:t>Reference Librarian (</a:t>
            </a:r>
            <a:r>
              <a:rPr lang="en-KE" sz="3600" b="1" dirty="0">
                <a:solidFill>
                  <a:srgbClr val="0070C0"/>
                </a:solidFill>
              </a:rPr>
              <a:t>RAG</a:t>
            </a:r>
            <a:r>
              <a:rPr lang="en-KE" b="1" dirty="0">
                <a:solidFill>
                  <a:srgbClr val="0070C0"/>
                </a:solidFill>
              </a:rPr>
              <a:t>)</a:t>
            </a:r>
            <a:endParaRPr lang="en-KE" dirty="0">
              <a:solidFill>
                <a:srgbClr val="0070C0"/>
              </a:solidFill>
            </a:endParaRP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74DAF60-B638-E20B-BB86-0A5B7160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189"/>
            <a:ext cx="10515600" cy="3356209"/>
          </a:xfrm>
        </p:spPr>
      </p:pic>
    </p:spTree>
    <p:extLst>
      <p:ext uri="{BB962C8B-B14F-4D97-AF65-F5344CB8AC3E}">
        <p14:creationId xmlns:p14="http://schemas.microsoft.com/office/powerpoint/2010/main" val="395381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08B2-ABA4-B721-C0CB-02D74781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AI in Academia</a:t>
            </a:r>
            <a:br>
              <a:rPr lang="en-KE" b="1" dirty="0">
                <a:solidFill>
                  <a:srgbClr val="0070C0"/>
                </a:solidFill>
              </a:rPr>
            </a:br>
            <a:r>
              <a:rPr lang="en-KE" b="1" dirty="0">
                <a:solidFill>
                  <a:srgbClr val="0070C0"/>
                </a:solidFill>
              </a:rPr>
              <a:t>Reference Librarian (</a:t>
            </a:r>
            <a:r>
              <a:rPr lang="en-KE" sz="3600" b="1" dirty="0">
                <a:solidFill>
                  <a:srgbClr val="0070C0"/>
                </a:solidFill>
              </a:rPr>
              <a:t>RAG</a:t>
            </a:r>
            <a:r>
              <a:rPr lang="en-KE" b="1" dirty="0">
                <a:solidFill>
                  <a:srgbClr val="0070C0"/>
                </a:solidFill>
              </a:rPr>
              <a:t>)</a:t>
            </a:r>
            <a:endParaRPr lang="en-KE" dirty="0">
              <a:solidFill>
                <a:srgbClr val="0070C0"/>
              </a:solidFill>
            </a:endParaRPr>
          </a:p>
        </p:txBody>
      </p:sp>
      <p:pic>
        <p:nvPicPr>
          <p:cNvPr id="13" name="Content Placeholder 12" descr="A screenshot of a medical survey&#10;&#10;Description automatically generated">
            <a:extLst>
              <a:ext uri="{FF2B5EF4-FFF2-40B4-BE49-F238E27FC236}">
                <a16:creationId xmlns:a16="http://schemas.microsoft.com/office/drawing/2014/main" id="{E42C3BEA-01DF-F531-C450-731A692E5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061" y="1825624"/>
            <a:ext cx="6219546" cy="4890485"/>
          </a:xfrm>
        </p:spPr>
      </p:pic>
    </p:spTree>
    <p:extLst>
      <p:ext uri="{BB962C8B-B14F-4D97-AF65-F5344CB8AC3E}">
        <p14:creationId xmlns:p14="http://schemas.microsoft.com/office/powerpoint/2010/main" val="242705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BFD6-CA20-8E1B-6700-E706F37F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AI in Academia: Vision Language Models (VLM) in Medicine (VQA)</a:t>
            </a:r>
          </a:p>
        </p:txBody>
      </p:sp>
      <p:pic>
        <p:nvPicPr>
          <p:cNvPr id="5" name="Content Placeholder 4" descr="A close-up of a medical exam&#10;&#10;Description automatically generated">
            <a:extLst>
              <a:ext uri="{FF2B5EF4-FFF2-40B4-BE49-F238E27FC236}">
                <a16:creationId xmlns:a16="http://schemas.microsoft.com/office/drawing/2014/main" id="{8CA34377-0F88-4196-02F7-3C90C5F31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783" y="1611775"/>
            <a:ext cx="5564435" cy="4862346"/>
          </a:xfrm>
        </p:spPr>
      </p:pic>
    </p:spTree>
    <p:extLst>
      <p:ext uri="{BB962C8B-B14F-4D97-AF65-F5344CB8AC3E}">
        <p14:creationId xmlns:p14="http://schemas.microsoft.com/office/powerpoint/2010/main" val="351122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7586-BECB-889B-B3D8-626DB523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AI in Academia: Vision Language Models (VLM) in Medicine (VQA)</a:t>
            </a:r>
            <a:endParaRPr lang="en-KE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F2B227-55CC-45DE-E422-022724F8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805" y="1825624"/>
            <a:ext cx="5754368" cy="5032375"/>
          </a:xfrm>
        </p:spPr>
      </p:pic>
    </p:spTree>
    <p:extLst>
      <p:ext uri="{BB962C8B-B14F-4D97-AF65-F5344CB8AC3E}">
        <p14:creationId xmlns:p14="http://schemas.microsoft.com/office/powerpoint/2010/main" val="310472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70F9-6FCB-6523-8C3F-628D2A1B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Application: Research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0483F-5C3F-A93B-A527-F99F93F96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50358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6B7B5-8BB5-4B51-752F-7B032647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Drug Repurposing</a:t>
            </a:r>
          </a:p>
        </p:txBody>
      </p:sp>
      <p:pic>
        <p:nvPicPr>
          <p:cNvPr id="8" name="Content Placeholder 7" descr="A diagram of a pill and a funnel&#10;&#10;Description automatically generated with medium confidence">
            <a:extLst>
              <a:ext uri="{FF2B5EF4-FFF2-40B4-BE49-F238E27FC236}">
                <a16:creationId xmlns:a16="http://schemas.microsoft.com/office/drawing/2014/main" id="{694298A2-60FC-1158-CD7C-B14239EB0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742" y="1825624"/>
            <a:ext cx="6463778" cy="4855591"/>
          </a:xfrm>
        </p:spPr>
      </p:pic>
    </p:spTree>
    <p:extLst>
      <p:ext uri="{BB962C8B-B14F-4D97-AF65-F5344CB8AC3E}">
        <p14:creationId xmlns:p14="http://schemas.microsoft.com/office/powerpoint/2010/main" val="565490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E4A89-D649-E9EF-CADD-E0B0F529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Drug Repurposing</a:t>
            </a:r>
            <a:endParaRPr lang="en-KE" dirty="0"/>
          </a:p>
        </p:txBody>
      </p:sp>
      <p:pic>
        <p:nvPicPr>
          <p:cNvPr id="5" name="Content Placeholder 4" descr="A diagram of a research process&#10;&#10;Description automatically generated">
            <a:extLst>
              <a:ext uri="{FF2B5EF4-FFF2-40B4-BE49-F238E27FC236}">
                <a16:creationId xmlns:a16="http://schemas.microsoft.com/office/drawing/2014/main" id="{124FB134-5610-2748-A065-EE5BB3B1F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963" y="1825624"/>
            <a:ext cx="7356495" cy="4550791"/>
          </a:xfrm>
        </p:spPr>
      </p:pic>
    </p:spTree>
    <p:extLst>
      <p:ext uri="{BB962C8B-B14F-4D97-AF65-F5344CB8AC3E}">
        <p14:creationId xmlns:p14="http://schemas.microsoft.com/office/powerpoint/2010/main" val="1174951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AF44-C63C-7182-3BDD-06F3D96D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Knowledge Graph</a:t>
            </a:r>
          </a:p>
        </p:txBody>
      </p:sp>
      <p:pic>
        <p:nvPicPr>
          <p:cNvPr id="6" name="Content Placeholder 5" descr="A close-up of a cell line&#10;&#10;Description automatically generated">
            <a:extLst>
              <a:ext uri="{FF2B5EF4-FFF2-40B4-BE49-F238E27FC236}">
                <a16:creationId xmlns:a16="http://schemas.microsoft.com/office/drawing/2014/main" id="{3F6C3C36-F723-6470-7B90-1ED75BF56C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5644" y="1825625"/>
            <a:ext cx="5026711" cy="4351338"/>
          </a:xfrm>
        </p:spPr>
      </p:pic>
      <p:pic>
        <p:nvPicPr>
          <p:cNvPr id="8" name="Content Placeholder 7" descr="A diagram of compound and protein&#10;&#10;Description automatically generated">
            <a:extLst>
              <a:ext uri="{FF2B5EF4-FFF2-40B4-BE49-F238E27FC236}">
                <a16:creationId xmlns:a16="http://schemas.microsoft.com/office/drawing/2014/main" id="{F9F2FE19-72CE-489C-9AD1-55DC16B293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3863" y="1825625"/>
            <a:ext cx="5098274" cy="4351338"/>
          </a:xfrm>
        </p:spPr>
      </p:pic>
    </p:spTree>
    <p:extLst>
      <p:ext uri="{BB962C8B-B14F-4D97-AF65-F5344CB8AC3E}">
        <p14:creationId xmlns:p14="http://schemas.microsoft.com/office/powerpoint/2010/main" val="3414960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1A51BC-8C36-AB2A-5E2D-A64D239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Synthetic Data: GAN for Class Imbalance</a:t>
            </a:r>
            <a:endParaRPr lang="en-KE" dirty="0"/>
          </a:p>
        </p:txBody>
      </p:sp>
      <p:pic>
        <p:nvPicPr>
          <p:cNvPr id="8" name="Content Placeholder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AF19C60-4912-BC8A-15B6-13C4A988AB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314803"/>
            <a:ext cx="5181600" cy="137298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566269-C34C-0337-D73C-1589121F25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31977"/>
            <a:ext cx="5181600" cy="1938633"/>
          </a:xfrm>
        </p:spPr>
      </p:pic>
    </p:spTree>
    <p:extLst>
      <p:ext uri="{BB962C8B-B14F-4D97-AF65-F5344CB8AC3E}">
        <p14:creationId xmlns:p14="http://schemas.microsoft.com/office/powerpoint/2010/main" val="97945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Content Placeholder 7" descr="A group of graphs showing different sizes of data&#10;&#10;Description automatically generated">
            <a:extLst>
              <a:ext uri="{FF2B5EF4-FFF2-40B4-BE49-F238E27FC236}">
                <a16:creationId xmlns:a16="http://schemas.microsoft.com/office/drawing/2014/main" id="{FD92F36C-81F2-E2E5-F632-B9F328F50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2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19D0-B75F-470D-A97D-968D9009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Historical Perspcetives </a:t>
            </a:r>
          </a:p>
        </p:txBody>
      </p:sp>
      <p:pic>
        <p:nvPicPr>
          <p:cNvPr id="7" name="Content Placeholder 6" descr="A diagram of a timeline&#10;&#10;Description automatically generated">
            <a:extLst>
              <a:ext uri="{FF2B5EF4-FFF2-40B4-BE49-F238E27FC236}">
                <a16:creationId xmlns:a16="http://schemas.microsoft.com/office/drawing/2014/main" id="{EDAA33DF-15A2-545A-C090-AC7FD58C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186" y="1825625"/>
            <a:ext cx="8990144" cy="4667250"/>
          </a:xfrm>
        </p:spPr>
      </p:pic>
    </p:spTree>
    <p:extLst>
      <p:ext uri="{BB962C8B-B14F-4D97-AF65-F5344CB8AC3E}">
        <p14:creationId xmlns:p14="http://schemas.microsoft.com/office/powerpoint/2010/main" val="424801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86CC06-8238-098A-1D0A-39DD689DC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1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7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D8E2-8434-C241-F5D3-88898C97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Data Simulation</a:t>
            </a:r>
            <a:endParaRPr lang="en-K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E251F4-95BD-A313-3F44-A2D2226F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504" y="1993790"/>
            <a:ext cx="6944992" cy="4351338"/>
          </a:xfrm>
        </p:spPr>
      </p:pic>
    </p:spTree>
    <p:extLst>
      <p:ext uri="{BB962C8B-B14F-4D97-AF65-F5344CB8AC3E}">
        <p14:creationId xmlns:p14="http://schemas.microsoft.com/office/powerpoint/2010/main" val="2517852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A839-450C-549C-4B78-7BDA398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8D3701-519C-5605-E4E3-ADA99A0F0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199" y="365125"/>
            <a:ext cx="9556265" cy="6043135"/>
          </a:xfrm>
        </p:spPr>
      </p:pic>
    </p:spTree>
    <p:extLst>
      <p:ext uri="{BB962C8B-B14F-4D97-AF65-F5344CB8AC3E}">
        <p14:creationId xmlns:p14="http://schemas.microsoft.com/office/powerpoint/2010/main" val="3869554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E090E2E-948D-DBC0-A431-5AFD9974A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228" b="978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63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E8E4-3E97-EB35-3897-F8D232C8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Application: Clinical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679D9-7257-DE87-087E-3992975E4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KE" dirty="0"/>
              <a:t>riage: text data classification</a:t>
            </a:r>
          </a:p>
          <a:p>
            <a:endParaRPr lang="en-KE" dirty="0"/>
          </a:p>
          <a:p>
            <a:r>
              <a:rPr lang="en-KE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9867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353F-5F86-DDC5-C7D2-1BFD2C7F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Sepsis Recognition: ER</a:t>
            </a:r>
          </a:p>
        </p:txBody>
      </p:sp>
      <p:pic>
        <p:nvPicPr>
          <p:cNvPr id="7" name="Content Placeholder 6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75D91FDB-4862-E3B6-2444-300A661C3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2688"/>
            <a:ext cx="10515600" cy="3857211"/>
          </a:xfrm>
        </p:spPr>
      </p:pic>
    </p:spTree>
    <p:extLst>
      <p:ext uri="{BB962C8B-B14F-4D97-AF65-F5344CB8AC3E}">
        <p14:creationId xmlns:p14="http://schemas.microsoft.com/office/powerpoint/2010/main" val="2844653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E99451F-0B0E-9BB1-F518-AFBFBC4FE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3" y="643466"/>
            <a:ext cx="89855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4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edical informational diagram showing a patient in a hospital&#10;&#10;Description automatically generated">
            <a:extLst>
              <a:ext uri="{FF2B5EF4-FFF2-40B4-BE49-F238E27FC236}">
                <a16:creationId xmlns:a16="http://schemas.microsoft.com/office/drawing/2014/main" id="{88040065-AC84-5945-0AF9-7E1D3553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455" y="643466"/>
            <a:ext cx="51810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5C982-0459-42F9-1245-48983919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oom with medical equipment&#10;&#10;Description automatically generated">
            <a:extLst>
              <a:ext uri="{FF2B5EF4-FFF2-40B4-BE49-F238E27FC236}">
                <a16:creationId xmlns:a16="http://schemas.microsoft.com/office/drawing/2014/main" id="{B749D332-FE22-0E9F-5456-15709C155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3" y="643466"/>
            <a:ext cx="82534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8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04A3-9E49-B24D-E997-8D6167B6B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B7A43-A5F7-A6AF-5198-6EB12DA30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KE" dirty="0"/>
              <a:t>Subset of AI </a:t>
            </a:r>
          </a:p>
          <a:p>
            <a:endParaRPr lang="en-KE" dirty="0"/>
          </a:p>
          <a:p>
            <a:pPr lvl="1"/>
            <a:r>
              <a:rPr lang="en-GB" dirty="0"/>
              <a:t>S</a:t>
            </a:r>
            <a:r>
              <a:rPr lang="en-KE" dirty="0"/>
              <a:t>tatistical learning algorithms to interpret and learn from data to predict future events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N</a:t>
            </a:r>
            <a:r>
              <a:rPr lang="en-KE" dirty="0"/>
              <a:t>o explicit programming required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T</a:t>
            </a:r>
            <a:r>
              <a:rPr lang="en-KE" dirty="0"/>
              <a:t>raditional ML</a:t>
            </a:r>
          </a:p>
          <a:p>
            <a:pPr lvl="1"/>
            <a:endParaRPr lang="en-KE" dirty="0"/>
          </a:p>
          <a:p>
            <a:pPr lvl="2"/>
            <a:r>
              <a:rPr lang="en-GB" dirty="0"/>
              <a:t>P</a:t>
            </a:r>
            <a:r>
              <a:rPr lang="en-KE" dirty="0"/>
              <a:t>redefined features of interest e.g. shape, size,heterogeneity of tumor, etc., derived by some mathematical or statistical functionn.</a:t>
            </a:r>
          </a:p>
          <a:p>
            <a:pPr lvl="2"/>
            <a:endParaRPr lang="en-KE" dirty="0"/>
          </a:p>
          <a:p>
            <a:pPr lvl="2"/>
            <a:r>
              <a:rPr lang="en-GB" dirty="0"/>
              <a:t>F</a:t>
            </a:r>
            <a:r>
              <a:rPr lang="en-KE" dirty="0"/>
              <a:t>ewer data points needed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53A68-A772-71AA-01EE-5F163BC518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KE" dirty="0"/>
              <a:t>Modern ML (Neural Networks)</a:t>
            </a:r>
          </a:p>
          <a:p>
            <a:endParaRPr lang="en-KE" dirty="0"/>
          </a:p>
          <a:p>
            <a:pPr lvl="1"/>
            <a:r>
              <a:rPr lang="en-GB" dirty="0"/>
              <a:t>A</a:t>
            </a:r>
            <a:r>
              <a:rPr lang="en-KE" dirty="0"/>
              <a:t>utomatically determine which features are important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M</a:t>
            </a:r>
            <a:r>
              <a:rPr lang="en-KE" dirty="0"/>
              <a:t>ultiple decision nodes (neurons) stacked in mathematical layers with non-linear activation functions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I</a:t>
            </a:r>
            <a:r>
              <a:rPr lang="en-KE" dirty="0"/>
              <a:t>nspired by biological neurones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D</a:t>
            </a:r>
            <a:r>
              <a:rPr lang="en-KE" dirty="0"/>
              <a:t>ata hungry</a:t>
            </a:r>
          </a:p>
          <a:p>
            <a:pPr lvl="1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4037821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A73413-723F-2FBD-FE63-33F82244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80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7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images of a human body&#10;&#10;Description automatically generated">
            <a:extLst>
              <a:ext uri="{FF2B5EF4-FFF2-40B4-BE49-F238E27FC236}">
                <a16:creationId xmlns:a16="http://schemas.microsoft.com/office/drawing/2014/main" id="{04699EAE-9D3A-6007-9696-176977B72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79" y="643466"/>
            <a:ext cx="72824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DB85-341C-A042-BCB4-6A1F6B71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AI Powered Prosthetics</a:t>
            </a:r>
          </a:p>
        </p:txBody>
      </p:sp>
      <p:pic>
        <p:nvPicPr>
          <p:cNvPr id="5" name="Content Placeholder 4" descr="A person with a robot arm and brain&#10;&#10;Description automatically generated">
            <a:extLst>
              <a:ext uri="{FF2B5EF4-FFF2-40B4-BE49-F238E27FC236}">
                <a16:creationId xmlns:a16="http://schemas.microsoft.com/office/drawing/2014/main" id="{8A89EBB3-BAD6-F4F3-86D2-3964C9507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133" y="1825625"/>
            <a:ext cx="6065734" cy="4351338"/>
          </a:xfrm>
        </p:spPr>
      </p:pic>
    </p:spTree>
    <p:extLst>
      <p:ext uri="{BB962C8B-B14F-4D97-AF65-F5344CB8AC3E}">
        <p14:creationId xmlns:p14="http://schemas.microsoft.com/office/powerpoint/2010/main" val="3292752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9534-9B94-58B8-5DC2-3424FAC1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Management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6F3EDA9E-5E29-66EC-1BF6-25D21BE49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0049"/>
            <a:ext cx="10515600" cy="2502489"/>
          </a:xfrm>
        </p:spPr>
      </p:pic>
    </p:spTree>
    <p:extLst>
      <p:ext uri="{BB962C8B-B14F-4D97-AF65-F5344CB8AC3E}">
        <p14:creationId xmlns:p14="http://schemas.microsoft.com/office/powerpoint/2010/main" val="4141355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FB75-BDE8-1C15-455F-885F24FB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2232-D559-FB2D-E709-460502E35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55356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FAFEF30-A200-D7F3-B789-F9DC146CA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564" y="643466"/>
            <a:ext cx="64968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1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F4FF-418C-590B-BD49-2AF73A19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Data Shift</a:t>
            </a:r>
          </a:p>
        </p:txBody>
      </p:sp>
      <p:pic>
        <p:nvPicPr>
          <p:cNvPr id="9" name="Content Placeholder 8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F6A8B232-887C-7D91-7377-3026AE8F8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4983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9C54-6EA9-5F67-E75A-77AD25B5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Black Box Effect &amp; Explainable AI (XAI)</a:t>
            </a:r>
          </a:p>
        </p:txBody>
      </p:sp>
      <p:pic>
        <p:nvPicPr>
          <p:cNvPr id="7" name="Content Placeholder 6" descr="A diagram of a model&#10;&#10;Description automatically generated">
            <a:extLst>
              <a:ext uri="{FF2B5EF4-FFF2-40B4-BE49-F238E27FC236}">
                <a16:creationId xmlns:a16="http://schemas.microsoft.com/office/drawing/2014/main" id="{D86A060B-D547-4FDF-C3B1-767D1F1D0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650" y="1518599"/>
            <a:ext cx="7124700" cy="2311400"/>
          </a:xfrm>
        </p:spPr>
      </p:pic>
      <p:pic>
        <p:nvPicPr>
          <p:cNvPr id="9" name="Picture 8" descr="A close-up of x-ray images of a lungs&#10;&#10;Description automatically generated">
            <a:extLst>
              <a:ext uri="{FF2B5EF4-FFF2-40B4-BE49-F238E27FC236}">
                <a16:creationId xmlns:a16="http://schemas.microsoft.com/office/drawing/2014/main" id="{78BF1623-0159-8936-57CE-A15FC919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24" y="1567656"/>
            <a:ext cx="7466671" cy="49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CFCF91-B8B7-225B-2D64-8EAE5A08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Pneumonia Detection: Selection Bias and Activation Maps</a:t>
            </a:r>
          </a:p>
        </p:txBody>
      </p:sp>
      <p:pic>
        <p:nvPicPr>
          <p:cNvPr id="8" name="Content Placeholder 7" descr="X-ray of a person's chest&#10;&#10;Description automatically generated">
            <a:extLst>
              <a:ext uri="{FF2B5EF4-FFF2-40B4-BE49-F238E27FC236}">
                <a16:creationId xmlns:a16="http://schemas.microsoft.com/office/drawing/2014/main" id="{ED0877DA-6B24-B1CA-99CF-C1D4DCF626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4163"/>
            <a:ext cx="4224454" cy="3754261"/>
          </a:xfrm>
        </p:spPr>
      </p:pic>
      <p:pic>
        <p:nvPicPr>
          <p:cNvPr id="10" name="Content Placeholder 9" descr="A chest x-ray of a person&#10;&#10;Description automatically generated">
            <a:extLst>
              <a:ext uri="{FF2B5EF4-FFF2-40B4-BE49-F238E27FC236}">
                <a16:creationId xmlns:a16="http://schemas.microsoft.com/office/drawing/2014/main" id="{1FFB173B-1A16-20FD-CFCA-1695F8DDFE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6256" y="2124163"/>
            <a:ext cx="3880496" cy="3754261"/>
          </a:xfrm>
        </p:spPr>
      </p:pic>
    </p:spTree>
    <p:extLst>
      <p:ext uri="{BB962C8B-B14F-4D97-AF65-F5344CB8AC3E}">
        <p14:creationId xmlns:p14="http://schemas.microsoft.com/office/powerpoint/2010/main" val="1317525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uple of trash cans with a equal sign&#10;&#10;Description automatically generated">
            <a:extLst>
              <a:ext uri="{FF2B5EF4-FFF2-40B4-BE49-F238E27FC236}">
                <a16:creationId xmlns:a16="http://schemas.microsoft.com/office/drawing/2014/main" id="{D50C2DA9-B3FC-4D1C-24B3-7DC2C5329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975360"/>
            <a:ext cx="10905066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C7DA-5D5E-53C4-1EFE-3425A1A6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Neural Networks</a:t>
            </a:r>
          </a:p>
        </p:txBody>
      </p:sp>
      <p:pic>
        <p:nvPicPr>
          <p:cNvPr id="6" name="Content Placeholder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6029945-30A6-DE7B-98C1-E889358A5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859" y="2649538"/>
            <a:ext cx="3987800" cy="2603500"/>
          </a:xfrm>
        </p:spPr>
      </p:pic>
      <p:pic>
        <p:nvPicPr>
          <p:cNvPr id="8" name="Content Placeholder 7" descr="A diagram of a diagram&#10;&#10;Description automatically generated">
            <a:extLst>
              <a:ext uri="{FF2B5EF4-FFF2-40B4-BE49-F238E27FC236}">
                <a16:creationId xmlns:a16="http://schemas.microsoft.com/office/drawing/2014/main" id="{0121E295-7A5A-6071-D8D0-CBEA27D5414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223000" y="2598738"/>
            <a:ext cx="5130800" cy="2705100"/>
          </a:xfrm>
        </p:spPr>
      </p:pic>
    </p:spTree>
    <p:extLst>
      <p:ext uri="{BB962C8B-B14F-4D97-AF65-F5344CB8AC3E}">
        <p14:creationId xmlns:p14="http://schemas.microsoft.com/office/powerpoint/2010/main" val="1087737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6579-6AED-880E-535E-05F74D55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E</a:t>
            </a:r>
            <a:r>
              <a:rPr lang="en-KE" b="1" dirty="0">
                <a:solidFill>
                  <a:srgbClr val="0070C0"/>
                </a:solidFill>
              </a:rPr>
              <a:t>thics &amp; Liability: Was the AI at Fault?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772F-FE8D-99A9-6AF5-08F7738CF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/>
              <a:t>Assign ‘personhood’ to AI: let AI have malpractice-type insurance</a:t>
            </a:r>
          </a:p>
          <a:p>
            <a:endParaRPr lang="en-KE" dirty="0"/>
          </a:p>
          <a:p>
            <a:r>
              <a:rPr lang="en-KE" dirty="0"/>
              <a:t>Assign ‘common enterprise liability’: all parties share the liability</a:t>
            </a:r>
          </a:p>
          <a:p>
            <a:endParaRPr lang="en-KE" dirty="0"/>
          </a:p>
          <a:p>
            <a:r>
              <a:rPr lang="en-GB" dirty="0"/>
              <a:t>A</a:t>
            </a:r>
            <a:r>
              <a:rPr lang="en-KE" dirty="0"/>
              <a:t>ssign ‘liability’ to AI users with responsibility for evaluating and implementing ‘black box’ AI alogrithm</a:t>
            </a:r>
          </a:p>
        </p:txBody>
      </p:sp>
    </p:spTree>
    <p:extLst>
      <p:ext uri="{BB962C8B-B14F-4D97-AF65-F5344CB8AC3E}">
        <p14:creationId xmlns:p14="http://schemas.microsoft.com/office/powerpoint/2010/main" val="248897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709A-C602-1E59-26B7-6F4284E1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Opportunities</a:t>
            </a:r>
          </a:p>
        </p:txBody>
      </p:sp>
      <p:pic>
        <p:nvPicPr>
          <p:cNvPr id="5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EA97BAD0-CEEE-BE19-37DD-19A0BCBFB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9442" y="1387128"/>
            <a:ext cx="4203182" cy="5012860"/>
          </a:xfrm>
        </p:spPr>
      </p:pic>
    </p:spTree>
    <p:extLst>
      <p:ext uri="{BB962C8B-B14F-4D97-AF65-F5344CB8AC3E}">
        <p14:creationId xmlns:p14="http://schemas.microsoft.com/office/powerpoint/2010/main" val="447302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black and white logo&#10;&#10;Description automatically generated">
            <a:extLst>
              <a:ext uri="{FF2B5EF4-FFF2-40B4-BE49-F238E27FC236}">
                <a16:creationId xmlns:a16="http://schemas.microsoft.com/office/drawing/2014/main" id="{5B162E99-BE32-4A3B-B6D2-C88DC8522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71" r="2" b="2823"/>
          <a:stretch/>
        </p:blipFill>
        <p:spPr>
          <a:xfrm>
            <a:off x="1882006" y="569843"/>
            <a:ext cx="8450714" cy="56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909C-55EF-7198-1628-D283A6957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Data Science</a:t>
            </a:r>
          </a:p>
        </p:txBody>
      </p:sp>
      <p:pic>
        <p:nvPicPr>
          <p:cNvPr id="5" name="Content Placeholder 4" descr="A diagram of data science&#10;&#10;Description automatically generated">
            <a:extLst>
              <a:ext uri="{FF2B5EF4-FFF2-40B4-BE49-F238E27FC236}">
                <a16:creationId xmlns:a16="http://schemas.microsoft.com/office/drawing/2014/main" id="{C321ACEA-5B18-151D-4B22-57B683594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250" y="1950244"/>
            <a:ext cx="4635500" cy="4102100"/>
          </a:xfrm>
        </p:spPr>
      </p:pic>
    </p:spTree>
    <p:extLst>
      <p:ext uri="{BB962C8B-B14F-4D97-AF65-F5344CB8AC3E}">
        <p14:creationId xmlns:p14="http://schemas.microsoft.com/office/powerpoint/2010/main" val="64164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6335-5074-7E76-8725-3CD8B5D4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>
                <a:solidFill>
                  <a:srgbClr val="0070C0"/>
                </a:solidFill>
              </a:rPr>
              <a:t>Strategies to Train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15D1-B60A-2490-A428-8633DB3CF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KE" dirty="0"/>
              <a:t>Supervised learning</a:t>
            </a:r>
          </a:p>
          <a:p>
            <a:endParaRPr lang="en-KE" dirty="0"/>
          </a:p>
          <a:p>
            <a:pPr lvl="1"/>
            <a:r>
              <a:rPr lang="en-GB" dirty="0"/>
              <a:t>D</a:t>
            </a:r>
            <a:r>
              <a:rPr lang="en-KE" dirty="0"/>
              <a:t>ependent and indepent variables 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S</a:t>
            </a:r>
            <a:r>
              <a:rPr lang="en-KE" dirty="0"/>
              <a:t>amples of X-ray images with labels (pneuonia: class 1) and no pneumonia (class 0) for training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U</a:t>
            </a:r>
            <a:r>
              <a:rPr lang="en-KE" dirty="0"/>
              <a:t>sed to classify new X-ray image as either 0 or 1</a:t>
            </a:r>
          </a:p>
          <a:p>
            <a:pPr lvl="1"/>
            <a:endParaRPr lang="en-KE" dirty="0"/>
          </a:p>
          <a:p>
            <a:r>
              <a:rPr lang="en-KE" dirty="0"/>
              <a:t>Semi-supervised learning</a:t>
            </a:r>
          </a:p>
          <a:p>
            <a:endParaRPr lang="en-KE" dirty="0"/>
          </a:p>
          <a:p>
            <a:pPr lvl="1"/>
            <a:r>
              <a:rPr lang="en-GB" dirty="0"/>
              <a:t>S</a:t>
            </a:r>
            <a:r>
              <a:rPr lang="en-KE" dirty="0"/>
              <a:t>ome samples are labelled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0D20D-C9CC-8C9A-B810-FAA43AF632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KE" dirty="0"/>
              <a:t>Unsupervised learning</a:t>
            </a:r>
          </a:p>
          <a:p>
            <a:endParaRPr lang="en-KE" dirty="0"/>
          </a:p>
          <a:p>
            <a:pPr lvl="1"/>
            <a:r>
              <a:rPr lang="en-GB" dirty="0"/>
              <a:t>T</a:t>
            </a:r>
            <a:r>
              <a:rPr lang="en-KE" dirty="0"/>
              <a:t>raining data have no labels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M</a:t>
            </a:r>
            <a:r>
              <a:rPr lang="en-KE" dirty="0"/>
              <a:t>odel learns without explicit instructions</a:t>
            </a:r>
          </a:p>
          <a:p>
            <a:pPr lvl="1"/>
            <a:endParaRPr lang="en-KE" dirty="0"/>
          </a:p>
          <a:p>
            <a:pPr lvl="1"/>
            <a:r>
              <a:rPr lang="en-GB" dirty="0"/>
              <a:t>E</a:t>
            </a:r>
            <a:r>
              <a:rPr lang="en-KE" dirty="0"/>
              <a:t>.g. clustering</a:t>
            </a:r>
          </a:p>
          <a:p>
            <a:pPr lvl="1"/>
            <a:endParaRPr lang="en-KE" dirty="0"/>
          </a:p>
          <a:p>
            <a:r>
              <a:rPr lang="en-KE" dirty="0"/>
              <a:t>Reinforcement learning</a:t>
            </a:r>
          </a:p>
          <a:p>
            <a:pPr lvl="1"/>
            <a:r>
              <a:rPr lang="en-GB" dirty="0"/>
              <a:t>R</a:t>
            </a:r>
            <a:r>
              <a:rPr lang="en-KE" dirty="0"/>
              <a:t>eward and penalty scheme  that makes the system learn</a:t>
            </a:r>
          </a:p>
        </p:txBody>
      </p:sp>
    </p:spTree>
    <p:extLst>
      <p:ext uri="{BB962C8B-B14F-4D97-AF65-F5344CB8AC3E}">
        <p14:creationId xmlns:p14="http://schemas.microsoft.com/office/powerpoint/2010/main" val="87714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A169A3-5904-714F-5212-4893C9DA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D</a:t>
            </a:r>
            <a:r>
              <a:rPr lang="en-KE" b="1" dirty="0">
                <a:solidFill>
                  <a:srgbClr val="0070C0"/>
                </a:solidFill>
              </a:rPr>
              <a:t>ata Preparation </a:t>
            </a:r>
          </a:p>
        </p:txBody>
      </p:sp>
      <p:pic>
        <p:nvPicPr>
          <p:cNvPr id="8" name="Content Placeholder 7" descr="A diagram of a process&#10;&#10;Description automatically generated">
            <a:extLst>
              <a:ext uri="{FF2B5EF4-FFF2-40B4-BE49-F238E27FC236}">
                <a16:creationId xmlns:a16="http://schemas.microsoft.com/office/drawing/2014/main" id="{8B133BC6-7983-FC67-8427-0E5AD2D8F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153444"/>
            <a:ext cx="9258300" cy="3695700"/>
          </a:xfrm>
        </p:spPr>
      </p:pic>
    </p:spTree>
    <p:extLst>
      <p:ext uri="{BB962C8B-B14F-4D97-AF65-F5344CB8AC3E}">
        <p14:creationId xmlns:p14="http://schemas.microsoft.com/office/powerpoint/2010/main" val="266473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11547</TotalTime>
  <Words>564</Words>
  <Application>Microsoft Macintosh PowerPoint</Application>
  <PresentationFormat>Widescreen</PresentationFormat>
  <Paragraphs>133</Paragraphs>
  <Slides>62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Aptos</vt:lpstr>
      <vt:lpstr>Aptos Display</vt:lpstr>
      <vt:lpstr>Arial</vt:lpstr>
      <vt:lpstr>Office Theme</vt:lpstr>
      <vt:lpstr>   KENTS Presentation  Artificial Intelligence in Medicine Practical Approaches &amp; Opportunities </vt:lpstr>
      <vt:lpstr>Agenda</vt:lpstr>
      <vt:lpstr>Introduction to AI</vt:lpstr>
      <vt:lpstr>Historical Perspcetives </vt:lpstr>
      <vt:lpstr>Machine Learning </vt:lpstr>
      <vt:lpstr>Neural Networks</vt:lpstr>
      <vt:lpstr>Data Science</vt:lpstr>
      <vt:lpstr>Strategies to Train Algorithms</vt:lpstr>
      <vt:lpstr>Data Preparation </vt:lpstr>
      <vt:lpstr>Supervised Learning</vt:lpstr>
      <vt:lpstr>Variables</vt:lpstr>
      <vt:lpstr>Variables: Structured Data</vt:lpstr>
      <vt:lpstr>Variables: Unstructured Data</vt:lpstr>
      <vt:lpstr>PowerPoint Presentation</vt:lpstr>
      <vt:lpstr>Current State of AI</vt:lpstr>
      <vt:lpstr>Variables:Unstructured Data (Images)</vt:lpstr>
      <vt:lpstr>Feature Extraction: Convolutions </vt:lpstr>
      <vt:lpstr>PowerPoint Presentation</vt:lpstr>
      <vt:lpstr>PowerPoint Presentation</vt:lpstr>
      <vt:lpstr>PowerPoint Presentation</vt:lpstr>
      <vt:lpstr>PowerPoint Presentation</vt:lpstr>
      <vt:lpstr>Current State of AI</vt:lpstr>
      <vt:lpstr>Variables:Unstructured Data (Text)</vt:lpstr>
      <vt:lpstr>Current State of AI: Vectorization</vt:lpstr>
      <vt:lpstr>Current State of AI: Vector Mathematics</vt:lpstr>
      <vt:lpstr>NLU: Named Entity Recognition</vt:lpstr>
      <vt:lpstr>Medical NLU</vt:lpstr>
      <vt:lpstr>Application: Academia</vt:lpstr>
      <vt:lpstr> AI in Academia Reference Librarian (RAG)</vt:lpstr>
      <vt:lpstr>AI in Academia Reference Librarian (RAG)</vt:lpstr>
      <vt:lpstr>AI in Academia Reference Librarian (RAG)</vt:lpstr>
      <vt:lpstr>AI in Academia: Vision Language Models (VLM) in Medicine (VQA)</vt:lpstr>
      <vt:lpstr>AI in Academia: Vision Language Models (VLM) in Medicine (VQA)</vt:lpstr>
      <vt:lpstr>Application: Research</vt:lpstr>
      <vt:lpstr>Drug Repurposing</vt:lpstr>
      <vt:lpstr>Drug Repurposing</vt:lpstr>
      <vt:lpstr>Knowledge Graph</vt:lpstr>
      <vt:lpstr>Synthetic Data: GAN for Class Imbalance</vt:lpstr>
      <vt:lpstr>PowerPoint Presentation</vt:lpstr>
      <vt:lpstr>PowerPoint Presentation</vt:lpstr>
      <vt:lpstr>Data Simulation</vt:lpstr>
      <vt:lpstr>PowerPoint Presentation</vt:lpstr>
      <vt:lpstr>PowerPoint Presentation</vt:lpstr>
      <vt:lpstr>Application: Clinical</vt:lpstr>
      <vt:lpstr>Sepsis Recognition: 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Powered Prosthetics</vt:lpstr>
      <vt:lpstr>Management</vt:lpstr>
      <vt:lpstr>Limitations</vt:lpstr>
      <vt:lpstr>PowerPoint Presentation</vt:lpstr>
      <vt:lpstr>Data Shift</vt:lpstr>
      <vt:lpstr>Black Box Effect &amp; Explainable AI (XAI)</vt:lpstr>
      <vt:lpstr>Pneumonia Detection: Selection Bias and Activation Maps</vt:lpstr>
      <vt:lpstr>PowerPoint Presentation</vt:lpstr>
      <vt:lpstr>Ethics &amp; Liability: Was the AI at Fault?</vt:lpstr>
      <vt:lpstr>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Idris Chikophe</dc:creator>
  <cp:lastModifiedBy>Idris Chikophe</cp:lastModifiedBy>
  <cp:revision>5</cp:revision>
  <dcterms:created xsi:type="dcterms:W3CDTF">2024-09-17T06:40:05Z</dcterms:created>
  <dcterms:modified xsi:type="dcterms:W3CDTF">2024-09-27T12:56:31Z</dcterms:modified>
</cp:coreProperties>
</file>